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sldIdLst>
    <p:sldId id="257" r:id="rId2"/>
    <p:sldId id="256" r:id="rId3"/>
    <p:sldId id="259" r:id="rId4"/>
  </p:sldIdLst>
  <p:sldSz cx="7559675" cy="7559675"/>
  <p:notesSz cx="6858000" cy="9144000"/>
  <p:embeddedFontLst>
    <p:embeddedFont>
      <p:font typeface="Circular Std Book" panose="020B0604020101020102" pitchFamily="34" charset="0"/>
      <p:regular r:id="rId5"/>
    </p:embeddedFont>
    <p:embeddedFont>
      <p:font typeface="Circular Std Light" panose="020B0404020101020102" pitchFamily="34" charset="0"/>
      <p:regular r:id="rId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45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d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3E057DB4-4ACC-04E1-6466-7C994F2968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6545" y="5611155"/>
            <a:ext cx="2235728" cy="291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None/>
              <a:defRPr lang="fr-FR" sz="1400" b="1" kern="1200" spc="-10" dirty="0">
                <a:solidFill>
                  <a:schemeClr val="tx1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1pPr>
          </a:lstStyle>
          <a:p>
            <a:pPr lvl="0"/>
            <a:r>
              <a:rPr lang="fr-FR" dirty="0" err="1"/>
              <a:t>Company</a:t>
            </a:r>
            <a:r>
              <a:rPr lang="fr-FR" dirty="0"/>
              <a:t>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4" name="Espace réservé pour une image  30">
            <a:extLst>
              <a:ext uri="{FF2B5EF4-FFF2-40B4-BE49-F238E27FC236}">
                <a16:creationId xmlns:a16="http://schemas.microsoft.com/office/drawing/2014/main" id="{9551829F-3A6D-8CCD-2919-60F55313B6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0824" y="1100065"/>
            <a:ext cx="2910758" cy="5721148"/>
          </a:xfrm>
          <a:custGeom>
            <a:avLst/>
            <a:gdLst>
              <a:gd name="connsiteX0" fmla="*/ 316405 w 2910758"/>
              <a:gd name="connsiteY0" fmla="*/ 0 h 5721148"/>
              <a:gd name="connsiteX1" fmla="*/ 376419 w 2910758"/>
              <a:gd name="connsiteY1" fmla="*/ 5560 h 5721148"/>
              <a:gd name="connsiteX2" fmla="*/ 2653621 w 2910758"/>
              <a:gd name="connsiteY2" fmla="*/ 435745 h 5721148"/>
              <a:gd name="connsiteX3" fmla="*/ 2910758 w 2910758"/>
              <a:gd name="connsiteY3" fmla="*/ 742349 h 5721148"/>
              <a:gd name="connsiteX4" fmla="*/ 2910758 w 2910758"/>
              <a:gd name="connsiteY4" fmla="*/ 4962921 h 5721148"/>
              <a:gd name="connsiteX5" fmla="*/ 2655799 w 2910758"/>
              <a:gd name="connsiteY5" fmla="*/ 5269124 h 5721148"/>
              <a:gd name="connsiteX6" fmla="*/ 378483 w 2910758"/>
              <a:gd name="connsiteY6" fmla="*/ 5715129 h 5721148"/>
              <a:gd name="connsiteX7" fmla="*/ 316233 w 2910758"/>
              <a:gd name="connsiteY7" fmla="*/ 5721148 h 5721148"/>
              <a:gd name="connsiteX8" fmla="*/ 113665 w 2910758"/>
              <a:gd name="connsiteY8" fmla="*/ 5648466 h 5721148"/>
              <a:gd name="connsiteX9" fmla="*/ 0 w 2910758"/>
              <a:gd name="connsiteY9" fmla="*/ 5408869 h 5721148"/>
              <a:gd name="connsiteX10" fmla="*/ 0 w 2910758"/>
              <a:gd name="connsiteY10" fmla="*/ 312164 h 5721148"/>
              <a:gd name="connsiteX11" fmla="*/ 112920 w 2910758"/>
              <a:gd name="connsiteY11" fmla="*/ 73255 h 5721148"/>
              <a:gd name="connsiteX12" fmla="*/ 316405 w 2910758"/>
              <a:gd name="connsiteY12" fmla="*/ 0 h 572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10758" h="5721148">
                <a:moveTo>
                  <a:pt x="316405" y="0"/>
                </a:moveTo>
                <a:cubicBezTo>
                  <a:pt x="336353" y="0"/>
                  <a:pt x="356415" y="1834"/>
                  <a:pt x="376419" y="5560"/>
                </a:cubicBezTo>
                <a:lnTo>
                  <a:pt x="2653621" y="435745"/>
                </a:lnTo>
                <a:cubicBezTo>
                  <a:pt x="2802653" y="463889"/>
                  <a:pt x="2910758" y="592859"/>
                  <a:pt x="2910758" y="742349"/>
                </a:cubicBezTo>
                <a:lnTo>
                  <a:pt x="2910758" y="4962921"/>
                </a:lnTo>
                <a:cubicBezTo>
                  <a:pt x="2910758" y="5111380"/>
                  <a:pt x="2803513" y="5240120"/>
                  <a:pt x="2655799" y="5269124"/>
                </a:cubicBezTo>
                <a:lnTo>
                  <a:pt x="378483" y="5715129"/>
                </a:lnTo>
                <a:cubicBezTo>
                  <a:pt x="357733" y="5719199"/>
                  <a:pt x="336926" y="5721148"/>
                  <a:pt x="316233" y="5721148"/>
                </a:cubicBezTo>
                <a:cubicBezTo>
                  <a:pt x="242749" y="5721148"/>
                  <a:pt x="171329" y="5695984"/>
                  <a:pt x="113665" y="5648466"/>
                </a:cubicBezTo>
                <a:cubicBezTo>
                  <a:pt x="41385" y="5589026"/>
                  <a:pt x="0" y="5501670"/>
                  <a:pt x="0" y="5408869"/>
                </a:cubicBezTo>
                <a:lnTo>
                  <a:pt x="0" y="312164"/>
                </a:lnTo>
                <a:cubicBezTo>
                  <a:pt x="0" y="219764"/>
                  <a:pt x="41213" y="132695"/>
                  <a:pt x="112920" y="73255"/>
                </a:cubicBezTo>
                <a:cubicBezTo>
                  <a:pt x="170584" y="25450"/>
                  <a:pt x="242463" y="0"/>
                  <a:pt x="316405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fr-FR" dirty="0"/>
              <a:t>Cliquez sur l'icône pour ajouter une image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037AF14-0D6B-F008-A77D-7897C6BAB2E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4066295" y="2035005"/>
            <a:ext cx="4036228" cy="1065435"/>
            <a:chOff x="4066295" y="1736433"/>
            <a:chExt cx="4036228" cy="1065435"/>
          </a:xfrm>
        </p:grpSpPr>
        <p:sp>
          <p:nvSpPr>
            <p:cNvPr id="3" name="Titre 1">
              <a:extLst>
                <a:ext uri="{FF2B5EF4-FFF2-40B4-BE49-F238E27FC236}">
                  <a16:creationId xmlns:a16="http://schemas.microsoft.com/office/drawing/2014/main" id="{C2706246-E7BD-CD84-EFD7-4A13B0A0AE3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4066295" y="1736433"/>
              <a:ext cx="4036228" cy="911859"/>
            </a:xfrm>
            <a:prstGeom prst="rect">
              <a:avLst/>
            </a:prstGeom>
          </p:spPr>
          <p:txBody>
            <a:bodyPr anchor="ctr" anchorCtr="0"/>
            <a:lstStyle>
              <a:lvl1pPr algn="l" defTabSz="7559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3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dirty="0"/>
                <a:t>Kick-off Meeting</a:t>
              </a:r>
            </a:p>
          </p:txBody>
        </p:sp>
        <p:sp>
          <p:nvSpPr>
            <p:cNvPr id="18" name="Espace réservé du contenu 8">
              <a:extLst>
                <a:ext uri="{FF2B5EF4-FFF2-40B4-BE49-F238E27FC236}">
                  <a16:creationId xmlns:a16="http://schemas.microsoft.com/office/drawing/2014/main" id="{40D58EFB-445A-F5BE-AEBB-CF796C6C644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 bwMode="auto">
            <a:xfrm>
              <a:off x="4146659" y="2509622"/>
              <a:ext cx="3050715" cy="292246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800"/>
                </a:spcAft>
                <a:buFont typeface="Circular Std Black" panose="020B0A04020101010102" pitchFamily="34" charset="0"/>
                <a:buNone/>
                <a:defRPr lang="fr-FR" sz="1600" b="1" kern="1200" spc="-10" dirty="0">
                  <a:solidFill>
                    <a:schemeClr val="tx1"/>
                  </a:solidFill>
                  <a:latin typeface="Circular Std Light" panose="020B0404020101020102" pitchFamily="34" charset="0"/>
                  <a:ea typeface="Circular Std Light" panose="020B0404020101020102" pitchFamily="34" charset="0"/>
                  <a:cs typeface="Circular Std Light" panose="020B0404020101020102" pitchFamily="34" charset="0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Circular Std Book" panose="020B0604020101020102" pitchFamily="34" charset="0"/>
                <a:buChar char=" "/>
                <a:defRPr sz="1300" kern="1200">
                  <a:solidFill>
                    <a:srgbClr val="1C023D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0000"/>
                </a:lnSpc>
                <a:spcBef>
                  <a:spcPts val="700"/>
                </a:spcBef>
                <a:buFont typeface="Circular Std Black" panose="020B0A04020101010102" pitchFamily="34" charset="0"/>
                <a:buChar char=" "/>
                <a:defRPr sz="1500" kern="1200">
                  <a:solidFill>
                    <a:srgbClr val="1C023D"/>
                  </a:solidFill>
                  <a:latin typeface="+mj-lt"/>
                  <a:ea typeface="+mn-ea"/>
                  <a:cs typeface="+mn-cs"/>
                </a:defRPr>
              </a:lvl3pPr>
              <a:lvl4pPr marL="269875" indent="-228600" algn="l" defTabSz="914400" rtl="0" eaLnBrk="1" latinLnBrk="0" hangingPunct="1">
                <a:lnSpc>
                  <a:spcPct val="100000"/>
                </a:lnSpc>
                <a:spcBef>
                  <a:spcPts val="700"/>
                </a:spcBef>
                <a:buFontTx/>
                <a:buBlip>
                  <a:blip r:embed="rId2"/>
                </a:buBlip>
                <a:defRPr sz="1300" kern="1200">
                  <a:solidFill>
                    <a:srgbClr val="1C023D"/>
                  </a:solidFill>
                  <a:latin typeface="+mn-lt"/>
                  <a:ea typeface="+mn-ea"/>
                  <a:cs typeface="+mn-cs"/>
                </a:defRPr>
              </a:lvl4pPr>
              <a:lvl5pPr marL="449263" indent="-17938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accent1"/>
                </a:buClr>
                <a:buFont typeface="Arial" panose="020B0604020202020204" pitchFamily="34" charset="0"/>
                <a:buChar char="●"/>
                <a:defRPr sz="1300" kern="1200">
                  <a:solidFill>
                    <a:srgbClr val="1C023D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7800" lvl="0" indent="-177800" algn="l" defTabSz="755934" rtl="0" eaLnBrk="1" latinLnBrk="0" hangingPunct="1">
                <a:lnSpc>
                  <a:spcPct val="90000"/>
                </a:lnSpc>
                <a:spcBef>
                  <a:spcPts val="827"/>
                </a:spcBef>
                <a:buFontTx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</a:pPr>
              <a:r>
                <a:rPr lang="en-GB" sz="1600" b="1" kern="1200" spc="-10" noProof="0" dirty="0">
                  <a:solidFill>
                    <a:schemeClr val="tx1"/>
                  </a:solidFill>
                  <a:latin typeface="Circular Std Light" panose="020B0404020101020102" pitchFamily="34" charset="0"/>
                  <a:ea typeface="Circular Std Light" panose="020B0404020101020102" pitchFamily="34" charset="0"/>
                  <a:cs typeface="Circular Std Light" panose="020B0404020101020102" pitchFamily="34" charset="0"/>
                </a:rPr>
                <a:t>Paris, 22–23 October 2025</a:t>
              </a:r>
            </a:p>
          </p:txBody>
        </p:sp>
      </p:grp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E5BE2998-C3ED-7AD3-0399-0AED172CAC6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35451" y="5611155"/>
            <a:ext cx="720000" cy="720000"/>
          </a:xfrm>
          <a:custGeom>
            <a:avLst/>
            <a:gdLst>
              <a:gd name="connsiteX0" fmla="*/ 125508 w 872174"/>
              <a:gd name="connsiteY0" fmla="*/ 0 h 753035"/>
              <a:gd name="connsiteX1" fmla="*/ 746666 w 872174"/>
              <a:gd name="connsiteY1" fmla="*/ 0 h 753035"/>
              <a:gd name="connsiteX2" fmla="*/ 872174 w 872174"/>
              <a:gd name="connsiteY2" fmla="*/ 125508 h 753035"/>
              <a:gd name="connsiteX3" fmla="*/ 872174 w 872174"/>
              <a:gd name="connsiteY3" fmla="*/ 627527 h 753035"/>
              <a:gd name="connsiteX4" fmla="*/ 746666 w 872174"/>
              <a:gd name="connsiteY4" fmla="*/ 753035 h 753035"/>
              <a:gd name="connsiteX5" fmla="*/ 125508 w 872174"/>
              <a:gd name="connsiteY5" fmla="*/ 753035 h 753035"/>
              <a:gd name="connsiteX6" fmla="*/ 0 w 872174"/>
              <a:gd name="connsiteY6" fmla="*/ 627527 h 753035"/>
              <a:gd name="connsiteX7" fmla="*/ 0 w 872174"/>
              <a:gd name="connsiteY7" fmla="*/ 125508 h 753035"/>
              <a:gd name="connsiteX8" fmla="*/ 125508 w 872174"/>
              <a:gd name="connsiteY8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174" h="753035">
                <a:moveTo>
                  <a:pt x="125508" y="0"/>
                </a:moveTo>
                <a:lnTo>
                  <a:pt x="746666" y="0"/>
                </a:lnTo>
                <a:cubicBezTo>
                  <a:pt x="815982" y="0"/>
                  <a:pt x="872174" y="56192"/>
                  <a:pt x="872174" y="125508"/>
                </a:cubicBezTo>
                <a:lnTo>
                  <a:pt x="872174" y="627527"/>
                </a:lnTo>
                <a:cubicBezTo>
                  <a:pt x="872174" y="696843"/>
                  <a:pt x="815982" y="753035"/>
                  <a:pt x="746666" y="753035"/>
                </a:cubicBezTo>
                <a:lnTo>
                  <a:pt x="125508" y="753035"/>
                </a:lnTo>
                <a:cubicBezTo>
                  <a:pt x="56192" y="753035"/>
                  <a:pt x="0" y="696843"/>
                  <a:pt x="0" y="627527"/>
                </a:cubicBezTo>
                <a:lnTo>
                  <a:pt x="0" y="125508"/>
                </a:lnTo>
                <a:cubicBezTo>
                  <a:pt x="0" y="56192"/>
                  <a:pt x="56192" y="0"/>
                  <a:pt x="125508" y="0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75E755-1793-37C6-CFD1-B4FB81A656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4066295" y="3760161"/>
            <a:ext cx="3131079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algn="l" defTabSz="7559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Nom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DDFE975-148B-D3E3-D3A4-34469B8E5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1" hasCustomPrompt="1"/>
          </p:nvPr>
        </p:nvSpPr>
        <p:spPr>
          <a:xfrm>
            <a:off x="4146659" y="4260731"/>
            <a:ext cx="2451100" cy="746871"/>
          </a:xfrm>
          <a:prstGeom prst="rect">
            <a:avLst/>
          </a:prstGeom>
        </p:spPr>
        <p:txBody>
          <a:bodyPr>
            <a:spAutoFit/>
          </a:bodyPr>
          <a:lstStyle>
            <a:lvl1pPr marL="177800" indent="-177800" algn="l" defTabSz="75593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fr-FR" sz="1600" b="1" kern="1200" spc="-10" dirty="0">
                <a:solidFill>
                  <a:schemeClr val="tx1"/>
                </a:solidFill>
                <a:latin typeface="Circular Std Light" panose="020B0404020101020102" pitchFamily="34" charset="0"/>
                <a:ea typeface="Circular Std Light" panose="020B0404020101020102" pitchFamily="34" charset="0"/>
                <a:cs typeface="Circular Std Light" panose="020B0404020101020102" pitchFamily="34" charset="0"/>
              </a:defRPr>
            </a:lvl1pPr>
            <a:lvl2pPr marL="188984" indent="-188984">
              <a:defRPr/>
            </a:lvl2pPr>
            <a:lvl3pPr marL="188984" indent="-188984">
              <a:defRPr/>
            </a:lvl3pPr>
            <a:lvl4pPr marL="188984" indent="-188984">
              <a:defRPr/>
            </a:lvl4pPr>
            <a:lvl5pPr marL="188984" indent="-188984">
              <a:defRPr/>
            </a:lvl5pPr>
          </a:lstStyle>
          <a:p>
            <a:pPr marL="177800" lvl="0" indent="-177800" algn="l" defTabSz="755934" rtl="0" eaLnBrk="1" latinLnBrk="0" hangingPunct="1">
              <a:lnSpc>
                <a:spcPct val="90000"/>
              </a:lnSpc>
              <a:spcBef>
                <a:spcPts val="827"/>
              </a:spcBef>
              <a:spcAft>
                <a:spcPts val="80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dirty="0"/>
              <a:t>Position in Aptitude</a:t>
            </a:r>
          </a:p>
          <a:p>
            <a:pPr marL="177800" lvl="0" indent="-177800" algn="l" defTabSz="755934" rtl="0" eaLnBrk="1" latinLnBrk="0" hangingPunct="1">
              <a:lnSpc>
                <a:spcPct val="90000"/>
              </a:lnSpc>
              <a:spcBef>
                <a:spcPts val="827"/>
              </a:spcBef>
              <a:spcAft>
                <a:spcPts val="800"/>
              </a:spcAft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fr-FR" dirty="0"/>
              <a:t>Position in </a:t>
            </a:r>
            <a:r>
              <a:rPr lang="fr-FR" dirty="0" err="1"/>
              <a:t>company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13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30">
            <a:extLst>
              <a:ext uri="{FF2B5EF4-FFF2-40B4-BE49-F238E27FC236}">
                <a16:creationId xmlns:a16="http://schemas.microsoft.com/office/drawing/2014/main" id="{6B8A1320-A2F1-6C10-6FC2-5C0E3573C1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0824" y="1100065"/>
            <a:ext cx="2910758" cy="5721148"/>
          </a:xfrm>
          <a:custGeom>
            <a:avLst/>
            <a:gdLst>
              <a:gd name="connsiteX0" fmla="*/ 316405 w 2910758"/>
              <a:gd name="connsiteY0" fmla="*/ 0 h 5721148"/>
              <a:gd name="connsiteX1" fmla="*/ 376419 w 2910758"/>
              <a:gd name="connsiteY1" fmla="*/ 5560 h 5721148"/>
              <a:gd name="connsiteX2" fmla="*/ 2653621 w 2910758"/>
              <a:gd name="connsiteY2" fmla="*/ 435745 h 5721148"/>
              <a:gd name="connsiteX3" fmla="*/ 2910758 w 2910758"/>
              <a:gd name="connsiteY3" fmla="*/ 742349 h 5721148"/>
              <a:gd name="connsiteX4" fmla="*/ 2910758 w 2910758"/>
              <a:gd name="connsiteY4" fmla="*/ 4962921 h 5721148"/>
              <a:gd name="connsiteX5" fmla="*/ 2655799 w 2910758"/>
              <a:gd name="connsiteY5" fmla="*/ 5269124 h 5721148"/>
              <a:gd name="connsiteX6" fmla="*/ 378483 w 2910758"/>
              <a:gd name="connsiteY6" fmla="*/ 5715129 h 5721148"/>
              <a:gd name="connsiteX7" fmla="*/ 316233 w 2910758"/>
              <a:gd name="connsiteY7" fmla="*/ 5721148 h 5721148"/>
              <a:gd name="connsiteX8" fmla="*/ 113665 w 2910758"/>
              <a:gd name="connsiteY8" fmla="*/ 5648466 h 5721148"/>
              <a:gd name="connsiteX9" fmla="*/ 0 w 2910758"/>
              <a:gd name="connsiteY9" fmla="*/ 5408869 h 5721148"/>
              <a:gd name="connsiteX10" fmla="*/ 0 w 2910758"/>
              <a:gd name="connsiteY10" fmla="*/ 312164 h 5721148"/>
              <a:gd name="connsiteX11" fmla="*/ 112920 w 2910758"/>
              <a:gd name="connsiteY11" fmla="*/ 73255 h 5721148"/>
              <a:gd name="connsiteX12" fmla="*/ 316405 w 2910758"/>
              <a:gd name="connsiteY12" fmla="*/ 0 h 572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10758" h="5721148">
                <a:moveTo>
                  <a:pt x="316405" y="0"/>
                </a:moveTo>
                <a:cubicBezTo>
                  <a:pt x="336353" y="0"/>
                  <a:pt x="356415" y="1834"/>
                  <a:pt x="376419" y="5560"/>
                </a:cubicBezTo>
                <a:lnTo>
                  <a:pt x="2653621" y="435745"/>
                </a:lnTo>
                <a:cubicBezTo>
                  <a:pt x="2802653" y="463889"/>
                  <a:pt x="2910758" y="592859"/>
                  <a:pt x="2910758" y="742349"/>
                </a:cubicBezTo>
                <a:lnTo>
                  <a:pt x="2910758" y="4962921"/>
                </a:lnTo>
                <a:cubicBezTo>
                  <a:pt x="2910758" y="5111380"/>
                  <a:pt x="2803513" y="5240120"/>
                  <a:pt x="2655799" y="5269124"/>
                </a:cubicBezTo>
                <a:lnTo>
                  <a:pt x="378483" y="5715129"/>
                </a:lnTo>
                <a:cubicBezTo>
                  <a:pt x="357733" y="5719199"/>
                  <a:pt x="336926" y="5721148"/>
                  <a:pt x="316233" y="5721148"/>
                </a:cubicBezTo>
                <a:cubicBezTo>
                  <a:pt x="242749" y="5721148"/>
                  <a:pt x="171329" y="5695984"/>
                  <a:pt x="113665" y="5648466"/>
                </a:cubicBezTo>
                <a:cubicBezTo>
                  <a:pt x="41385" y="5589026"/>
                  <a:pt x="0" y="5501670"/>
                  <a:pt x="0" y="5408869"/>
                </a:cubicBezTo>
                <a:lnTo>
                  <a:pt x="0" y="312164"/>
                </a:lnTo>
                <a:cubicBezTo>
                  <a:pt x="0" y="219764"/>
                  <a:pt x="41213" y="132695"/>
                  <a:pt x="112920" y="73255"/>
                </a:cubicBezTo>
                <a:cubicBezTo>
                  <a:pt x="170584" y="25450"/>
                  <a:pt x="242463" y="0"/>
                  <a:pt x="316405" y="0"/>
                </a:cubicBezTo>
                <a:close/>
              </a:path>
            </a:pathLst>
          </a:custGeom>
          <a:ln w="254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fr-FR" dirty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92552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chemeClr val="bg2">
                <a:lumMod val="90000"/>
                <a:lumOff val="10000"/>
              </a:schemeClr>
            </a:gs>
            <a:gs pos="0">
              <a:schemeClr val="bg2">
                <a:lumMod val="50000"/>
                <a:lumOff val="50000"/>
              </a:schemeClr>
            </a:gs>
            <a:gs pos="79000">
              <a:schemeClr val="bg2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B081894D-3C17-E0D9-7327-C22ACBC463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808323"/>
            <a:ext cx="7559675" cy="751352"/>
          </a:xfrm>
          <a:prstGeom prst="rect">
            <a:avLst/>
          </a:prstGeom>
        </p:spPr>
      </p:pic>
      <p:sp>
        <p:nvSpPr>
          <p:cNvPr id="12" name="Graphique 25">
            <a:extLst>
              <a:ext uri="{FF2B5EF4-FFF2-40B4-BE49-F238E27FC236}">
                <a16:creationId xmlns:a16="http://schemas.microsoft.com/office/drawing/2014/main" id="{416DCB0A-DB86-671E-0EB1-379B2A37C496}"/>
              </a:ext>
            </a:extLst>
          </p:cNvPr>
          <p:cNvSpPr/>
          <p:nvPr userDrawn="1"/>
        </p:nvSpPr>
        <p:spPr bwMode="auto">
          <a:xfrm>
            <a:off x="1039882" y="908857"/>
            <a:ext cx="2572919" cy="5057120"/>
          </a:xfrm>
          <a:custGeom>
            <a:avLst/>
            <a:gdLst>
              <a:gd name="connsiteX0" fmla="*/ 112920 w 2910757"/>
              <a:gd name="connsiteY0" fmla="*/ 73255 h 5721147"/>
              <a:gd name="connsiteX1" fmla="*/ 0 w 2910757"/>
              <a:gd name="connsiteY1" fmla="*/ 312164 h 5721147"/>
              <a:gd name="connsiteX2" fmla="*/ 0 w 2910757"/>
              <a:gd name="connsiteY2" fmla="*/ 5408869 h 5721147"/>
              <a:gd name="connsiteX3" fmla="*/ 113665 w 2910757"/>
              <a:gd name="connsiteY3" fmla="*/ 5648466 h 5721147"/>
              <a:gd name="connsiteX4" fmla="*/ 316233 w 2910757"/>
              <a:gd name="connsiteY4" fmla="*/ 5721148 h 5721147"/>
              <a:gd name="connsiteX5" fmla="*/ 378483 w 2910757"/>
              <a:gd name="connsiteY5" fmla="*/ 5715129 h 5721147"/>
              <a:gd name="connsiteX6" fmla="*/ 2655799 w 2910757"/>
              <a:gd name="connsiteY6" fmla="*/ 5269124 h 5721147"/>
              <a:gd name="connsiteX7" fmla="*/ 2910758 w 2910757"/>
              <a:gd name="connsiteY7" fmla="*/ 4962921 h 5721147"/>
              <a:gd name="connsiteX8" fmla="*/ 2910758 w 2910757"/>
              <a:gd name="connsiteY8" fmla="*/ 742349 h 5721147"/>
              <a:gd name="connsiteX9" fmla="*/ 2653621 w 2910757"/>
              <a:gd name="connsiteY9" fmla="*/ 435745 h 5721147"/>
              <a:gd name="connsiteX10" fmla="*/ 376419 w 2910757"/>
              <a:gd name="connsiteY10" fmla="*/ 5560 h 5721147"/>
              <a:gd name="connsiteX11" fmla="*/ 316405 w 2910757"/>
              <a:gd name="connsiteY11" fmla="*/ 0 h 5721147"/>
              <a:gd name="connsiteX12" fmla="*/ 112920 w 2910757"/>
              <a:gd name="connsiteY12" fmla="*/ 73255 h 572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10757" h="5721147">
                <a:moveTo>
                  <a:pt x="112920" y="73255"/>
                </a:moveTo>
                <a:cubicBezTo>
                  <a:pt x="41213" y="132695"/>
                  <a:pt x="0" y="219764"/>
                  <a:pt x="0" y="312164"/>
                </a:cubicBezTo>
                <a:lnTo>
                  <a:pt x="0" y="5408869"/>
                </a:lnTo>
                <a:cubicBezTo>
                  <a:pt x="0" y="5501670"/>
                  <a:pt x="41385" y="5589026"/>
                  <a:pt x="113665" y="5648466"/>
                </a:cubicBezTo>
                <a:cubicBezTo>
                  <a:pt x="171329" y="5695984"/>
                  <a:pt x="242749" y="5721148"/>
                  <a:pt x="316233" y="5721148"/>
                </a:cubicBezTo>
                <a:cubicBezTo>
                  <a:pt x="336926" y="5721148"/>
                  <a:pt x="357733" y="5719199"/>
                  <a:pt x="378483" y="5715129"/>
                </a:cubicBezTo>
                <a:lnTo>
                  <a:pt x="2655799" y="5269124"/>
                </a:lnTo>
                <a:cubicBezTo>
                  <a:pt x="2803513" y="5240120"/>
                  <a:pt x="2910758" y="5111380"/>
                  <a:pt x="2910758" y="4962921"/>
                </a:cubicBezTo>
                <a:lnTo>
                  <a:pt x="2910758" y="742349"/>
                </a:lnTo>
                <a:cubicBezTo>
                  <a:pt x="2910758" y="592859"/>
                  <a:pt x="2802653" y="463889"/>
                  <a:pt x="2653621" y="435745"/>
                </a:cubicBezTo>
                <a:lnTo>
                  <a:pt x="376419" y="5560"/>
                </a:lnTo>
                <a:cubicBezTo>
                  <a:pt x="356415" y="1834"/>
                  <a:pt x="336353" y="0"/>
                  <a:pt x="316405" y="0"/>
                </a:cubicBezTo>
                <a:cubicBezTo>
                  <a:pt x="242463" y="0"/>
                  <a:pt x="170584" y="25450"/>
                  <a:pt x="112920" y="73255"/>
                </a:cubicBezTo>
              </a:path>
            </a:pathLst>
          </a:custGeom>
          <a:noFill/>
          <a:ln w="539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EFA4A5CE-4B1F-F79F-687F-F1AA9EE4F8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3808563" y="317187"/>
            <a:ext cx="3623328" cy="10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 descr="Une image contenant plein air, ciel, eau, bâtiment&#10;&#10;Le contenu généré par l’IA peut être incorrect.">
            <a:extLst>
              <a:ext uri="{FF2B5EF4-FFF2-40B4-BE49-F238E27FC236}">
                <a16:creationId xmlns:a16="http://schemas.microsoft.com/office/drawing/2014/main" id="{E898EF7C-33C5-50F0-7BF1-79CB850C3A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7" r="30917"/>
          <a:stretch/>
        </p:blipFill>
        <p:spPr>
          <a:xfrm>
            <a:off x="500824" y="1100065"/>
            <a:ext cx="2910758" cy="5721148"/>
          </a:xfrm>
          <a:ln w="25400"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FE9E1D2-CC20-95C2-CEE4-1A41B46567CB}"/>
              </a:ext>
            </a:extLst>
          </p:cNvPr>
          <p:cNvSpPr txBox="1"/>
          <p:nvPr/>
        </p:nvSpPr>
        <p:spPr>
          <a:xfrm>
            <a:off x="3779838" y="1482349"/>
            <a:ext cx="3535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+mj-lt"/>
              </a:rPr>
              <a:t>About this template</a:t>
            </a:r>
          </a:p>
          <a:p>
            <a:endParaRPr lang="en-US" sz="1400" b="1" dirty="0">
              <a:latin typeface="+mj-lt"/>
            </a:endParaRPr>
          </a:p>
          <a:p>
            <a:r>
              <a:rPr lang="en-US" sz="1000" dirty="0"/>
              <a:t>This PowerPoint template is designed to easily create </a:t>
            </a:r>
            <a:r>
              <a:rPr lang="en-US" sz="1000" b="1" dirty="0"/>
              <a:t>square visuals</a:t>
            </a:r>
            <a:r>
              <a:rPr lang="en-US" sz="1000" dirty="0"/>
              <a:t> for social media posts (LinkedIn, X, etc.) related to the </a:t>
            </a:r>
            <a:r>
              <a:rPr lang="en-US" sz="1000" b="1" dirty="0"/>
              <a:t>Aptitude Kick-off</a:t>
            </a:r>
            <a:r>
              <a:rPr lang="en-US" sz="1000" dirty="0"/>
              <a:t>.</a:t>
            </a:r>
            <a:br>
              <a:rPr lang="en-US" sz="1000" dirty="0"/>
            </a:br>
            <a:r>
              <a:rPr lang="en-US" sz="1000" dirty="0"/>
              <a:t>It allows you to quickly generate a branded image featuring the participant’s </a:t>
            </a:r>
            <a:r>
              <a:rPr lang="en-US" sz="1000" b="1" dirty="0"/>
              <a:t>photo</a:t>
            </a:r>
            <a:r>
              <a:rPr lang="en-US" sz="1000" dirty="0"/>
              <a:t>, </a:t>
            </a:r>
            <a:r>
              <a:rPr lang="en-US" sz="1000" b="1" dirty="0"/>
              <a:t>name</a:t>
            </a:r>
            <a:r>
              <a:rPr lang="en-US" sz="1000" dirty="0"/>
              <a:t>, </a:t>
            </a:r>
            <a:r>
              <a:rPr lang="en-US" sz="1000" b="1" dirty="0"/>
              <a:t>title</a:t>
            </a:r>
            <a:r>
              <a:rPr lang="en-US" sz="1000" dirty="0"/>
              <a:t>, </a:t>
            </a:r>
            <a:r>
              <a:rPr lang="en-US" sz="1000" b="1" dirty="0" err="1"/>
              <a:t>organisation</a:t>
            </a:r>
            <a:r>
              <a:rPr lang="en-US" sz="1000" dirty="0"/>
              <a:t>, and optionally their </a:t>
            </a:r>
            <a:r>
              <a:rPr lang="en-US" sz="1000" b="1" dirty="0"/>
              <a:t>logo</a:t>
            </a:r>
            <a:r>
              <a:rPr lang="en-US" sz="1000" dirty="0"/>
              <a:t>.</a:t>
            </a:r>
          </a:p>
          <a:p>
            <a:r>
              <a:rPr lang="en-US" sz="1000" b="1" dirty="0"/>
              <a:t>How to use it:</a:t>
            </a:r>
            <a:endParaRPr lang="en-US" sz="1000" dirty="0"/>
          </a:p>
          <a:p>
            <a:r>
              <a:rPr lang="en-US" sz="1000" dirty="0"/>
              <a:t>Duplicate the example slide and replace the placeholders with your own content (photo, text, logo).</a:t>
            </a:r>
          </a:p>
          <a:p>
            <a:endParaRPr lang="en-US" sz="1000" dirty="0"/>
          </a:p>
          <a:p>
            <a:r>
              <a:rPr lang="en-US" sz="1000" dirty="0"/>
              <a:t>Adjust the layout if necessary to ensure balance and visibility.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b="1" dirty="0">
                <a:solidFill>
                  <a:schemeClr val="accent2"/>
                </a:solidFill>
              </a:rPr>
              <a:t>Once the slide is ready, go to:</a:t>
            </a:r>
          </a:p>
          <a:p>
            <a:pPr lvl="1"/>
            <a:r>
              <a:rPr lang="en-US" sz="1000" b="1" i="1" dirty="0">
                <a:solidFill>
                  <a:schemeClr val="accent2"/>
                </a:solidFill>
              </a:rPr>
              <a:t>File → Export → Change File Type → PNG image</a:t>
            </a:r>
            <a:endParaRPr lang="en-US" sz="1000" b="1" dirty="0">
              <a:solidFill>
                <a:schemeClr val="accent2"/>
              </a:solidFill>
            </a:endParaRPr>
          </a:p>
          <a:p>
            <a:pPr lvl="1"/>
            <a:r>
              <a:rPr lang="en-US" sz="1000" b="1" dirty="0">
                <a:solidFill>
                  <a:schemeClr val="accent2"/>
                </a:solidFill>
              </a:rPr>
              <a:t>Choose </a:t>
            </a:r>
            <a:r>
              <a:rPr lang="en-US" sz="1000" b="1" i="1" dirty="0">
                <a:solidFill>
                  <a:schemeClr val="accent2"/>
                </a:solidFill>
              </a:rPr>
              <a:t>“Just This Slide”</a:t>
            </a:r>
            <a:r>
              <a:rPr lang="en-US" sz="1000" b="1" dirty="0">
                <a:solidFill>
                  <a:schemeClr val="accent2"/>
                </a:solidFill>
              </a:rPr>
              <a:t> to export your visual.</a:t>
            </a:r>
          </a:p>
          <a:p>
            <a:r>
              <a:rPr lang="en-US" sz="1000" b="1" dirty="0">
                <a:solidFill>
                  <a:schemeClr val="accent2"/>
                </a:solidFill>
              </a:rPr>
              <a:t>The exported image is now ready to be shared on social media.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💡 </a:t>
            </a:r>
            <a:r>
              <a:rPr lang="en-US" sz="1000" i="1" dirty="0"/>
              <a:t>Tip: Keep text short and visuals clean — the square format is ideal for LinkedIn posts and event highlights.</a:t>
            </a:r>
            <a:endParaRPr lang="en-US" sz="1000" dirty="0"/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7190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018DE24-AF68-3F64-6126-DF610C970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6545" y="5611155"/>
            <a:ext cx="2235728" cy="291618"/>
          </a:xfrm>
        </p:spPr>
        <p:txBody>
          <a:bodyPr/>
          <a:lstStyle/>
          <a:p>
            <a:r>
              <a:rPr lang="fr-FR" dirty="0"/>
              <a:t>France Titres</a:t>
            </a:r>
            <a:br>
              <a:rPr lang="fr-FR" dirty="0"/>
            </a:br>
            <a:r>
              <a:rPr lang="fr-FR" dirty="0"/>
              <a:t>Ministère de l’intérieur</a:t>
            </a:r>
          </a:p>
        </p:txBody>
      </p:sp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id="{51FABC73-DEF9-AC2A-F549-9E7F63FC99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r="17040"/>
          <a:stretch/>
        </p:blipFill>
        <p:spPr>
          <a:xfrm>
            <a:off x="500824" y="1100065"/>
            <a:ext cx="2910758" cy="5721148"/>
          </a:xfrm>
          <a:ln w="19050">
            <a:solidFill>
              <a:schemeClr val="tx1"/>
            </a:solidFill>
          </a:ln>
        </p:spPr>
      </p:pic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917AAD8B-9231-B945-E270-40197822F8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110"/>
          <a:stretch/>
        </p:blipFill>
        <p:spPr>
          <a:xfrm>
            <a:off x="4135451" y="5611155"/>
            <a:ext cx="720000" cy="720000"/>
          </a:xfr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6FE6C50C-4962-3F42-2E8A-5FF8857F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295" y="3760161"/>
            <a:ext cx="3131079" cy="369332"/>
          </a:xfrm>
        </p:spPr>
        <p:txBody>
          <a:bodyPr/>
          <a:lstStyle/>
          <a:p>
            <a:r>
              <a:rPr lang="fr-FR" dirty="0"/>
              <a:t>Maëlys-Gaëlle MARTIN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EE5253C-7125-AF62-E2FE-B45D86BDAD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46659" y="4260731"/>
            <a:ext cx="2451100" cy="746871"/>
          </a:xfrm>
        </p:spPr>
        <p:txBody>
          <a:bodyPr/>
          <a:lstStyle/>
          <a:p>
            <a:r>
              <a:rPr lang="fr-FR" dirty="0"/>
              <a:t>Observer</a:t>
            </a:r>
          </a:p>
          <a:p>
            <a:r>
              <a:rPr lang="fr-FR" dirty="0"/>
              <a:t>French </a:t>
            </a:r>
            <a:r>
              <a:rPr lang="fr-FR" dirty="0" err="1"/>
              <a:t>identity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320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3BC8F12-C42A-D9F2-3A20-34161CDA6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2635308E-79F4-CC4B-FD9D-AF9E57878F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811151D0-B49B-34C3-8983-D9A33757A8E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54B1CE-EF5A-9502-8EA0-FF6681E1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ECF3627-F928-D783-7637-6D50C1ED1B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162735"/>
      </p:ext>
    </p:extLst>
  </p:cSld>
  <p:clrMapOvr>
    <a:masterClrMapping/>
  </p:clrMapOvr>
</p:sld>
</file>

<file path=ppt/theme/theme1.xml><?xml version="1.0" encoding="utf-8"?>
<a:theme xmlns:a="http://schemas.openxmlformats.org/drawingml/2006/main" name="Aptitude Linkedin">
  <a:themeElements>
    <a:clrScheme name="Aptitude">
      <a:dk1>
        <a:sysClr val="windowText" lastClr="000000"/>
      </a:dk1>
      <a:lt1>
        <a:sysClr val="window" lastClr="FFFFFF"/>
      </a:lt1>
      <a:dk2>
        <a:srgbClr val="1C023D"/>
      </a:dk2>
      <a:lt2>
        <a:srgbClr val="D4D1FF"/>
      </a:lt2>
      <a:accent1>
        <a:srgbClr val="11458C"/>
      </a:accent1>
      <a:accent2>
        <a:srgbClr val="FFEE00"/>
      </a:accent2>
      <a:accent3>
        <a:srgbClr val="6600FF"/>
      </a:accent3>
      <a:accent4>
        <a:srgbClr val="FF6F61"/>
      </a:accent4>
      <a:accent5>
        <a:srgbClr val="4905AA"/>
      </a:accent5>
      <a:accent6>
        <a:srgbClr val="B5ACFF"/>
      </a:accent6>
      <a:hlink>
        <a:srgbClr val="000000"/>
      </a:hlink>
      <a:folHlink>
        <a:srgbClr val="000000"/>
      </a:folHlink>
    </a:clrScheme>
    <a:fontScheme name="Aptitude">
      <a:majorFont>
        <a:latin typeface="Circular Std Black"/>
        <a:ea typeface=""/>
        <a:cs typeface=""/>
      </a:majorFont>
      <a:minorFont>
        <a:latin typeface="Circular Std Book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167</Words>
  <Application>Microsoft Office PowerPoint</Application>
  <PresentationFormat>Personnalisé</PresentationFormat>
  <Paragraphs>21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Circular Std Light</vt:lpstr>
      <vt:lpstr>Arial</vt:lpstr>
      <vt:lpstr>Circular Std Book</vt:lpstr>
      <vt:lpstr>Aptitude Linkedin</vt:lpstr>
      <vt:lpstr>Présentation PowerPoint</vt:lpstr>
      <vt:lpstr>Maëlys-Gaëlle MARTIN</vt:lpstr>
      <vt:lpstr>Présentation PowerPoint</vt:lpstr>
    </vt:vector>
  </TitlesOfParts>
  <Company>Consortium Apttude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Aptitude Linkedin</dc:title>
  <dc:creator>Florent Tournois</dc:creator>
  <cp:keywords>Linkedin; Aptitude</cp:keywords>
  <dc:description>Create Linkedin image for the kickoff</dc:description>
  <cp:lastModifiedBy>Florent Tournois</cp:lastModifiedBy>
  <cp:revision>14</cp:revision>
  <dcterms:created xsi:type="dcterms:W3CDTF">2025-10-19T13:04:38Z</dcterms:created>
  <dcterms:modified xsi:type="dcterms:W3CDTF">2025-10-21T15:59:37Z</dcterms:modified>
  <cp:contentStatus>Stable</cp:contentStatus>
</cp:coreProperties>
</file>